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9" r:id="rId3"/>
    <p:sldId id="262" r:id="rId4"/>
    <p:sldId id="258" r:id="rId5"/>
    <p:sldId id="263" r:id="rId6"/>
    <p:sldId id="257" r:id="rId7"/>
    <p:sldId id="261" r:id="rId8"/>
    <p:sldId id="260" r:id="rId9"/>
    <p:sldId id="264" r:id="rId10"/>
    <p:sldId id="268" r:id="rId11"/>
    <p:sldId id="271" r:id="rId12"/>
    <p:sldId id="272" r:id="rId13"/>
    <p:sldId id="273" r:id="rId14"/>
    <p:sldId id="265" r:id="rId15"/>
    <p:sldId id="266" r:id="rId16"/>
    <p:sldId id="274" r:id="rId17"/>
    <p:sldId id="275" r:id="rId18"/>
    <p:sldId id="269" r:id="rId19"/>
    <p:sldId id="270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8" autoAdjust="0"/>
    <p:restoredTop sz="95474" autoAdjust="0"/>
  </p:normalViewPr>
  <p:slideViewPr>
    <p:cSldViewPr snapToGrid="0">
      <p:cViewPr varScale="1">
        <p:scale>
          <a:sx n="87" d="100"/>
          <a:sy n="87" d="100"/>
        </p:scale>
        <p:origin x="696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24B55-C502-488D-929C-E98DEF652B02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0726-EF1B-4643-A474-02DE5690A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085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24B55-C502-488D-929C-E98DEF652B02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0726-EF1B-4643-A474-02DE5690A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16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24B55-C502-488D-929C-E98DEF652B02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0726-EF1B-4643-A474-02DE5690A43D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3585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24B55-C502-488D-929C-E98DEF652B02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0726-EF1B-4643-A474-02DE5690A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31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24B55-C502-488D-929C-E98DEF652B02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0726-EF1B-4643-A474-02DE5690A43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18388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24B55-C502-488D-929C-E98DEF652B02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0726-EF1B-4643-A474-02DE5690A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013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24B55-C502-488D-929C-E98DEF652B02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0726-EF1B-4643-A474-02DE5690A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20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24B55-C502-488D-929C-E98DEF652B02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0726-EF1B-4643-A474-02DE5690A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95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24B55-C502-488D-929C-E98DEF652B02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0726-EF1B-4643-A474-02DE5690A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02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24B55-C502-488D-929C-E98DEF652B02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0726-EF1B-4643-A474-02DE5690A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09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24B55-C502-488D-929C-E98DEF652B02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0726-EF1B-4643-A474-02DE5690A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131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24B55-C502-488D-929C-E98DEF652B02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0726-EF1B-4643-A474-02DE5690A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803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24B55-C502-488D-929C-E98DEF652B02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0726-EF1B-4643-A474-02DE5690A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503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24B55-C502-488D-929C-E98DEF652B02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0726-EF1B-4643-A474-02DE5690A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394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24B55-C502-488D-929C-E98DEF652B02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0726-EF1B-4643-A474-02DE5690A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73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24B55-C502-488D-929C-E98DEF652B02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0726-EF1B-4643-A474-02DE5690A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55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24B55-C502-488D-929C-E98DEF652B02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AFA0726-EF1B-4643-A474-02DE5690A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1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oove Tape">
            <a:hlinkClick r:id="" action="ppaction://media"/>
            <a:extLst>
              <a:ext uri="{FF2B5EF4-FFF2-40B4-BE49-F238E27FC236}">
                <a16:creationId xmlns:a16="http://schemas.microsoft.com/office/drawing/2014/main" id="{C6B7B1C0-1D38-4960-829E-615D5C8946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09600" y="-148936"/>
            <a:ext cx="609600" cy="6096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1CF1B182-236A-4300-8EF9-132157CD93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17608"/>
            <a:ext cx="9144000" cy="890923"/>
          </a:xfrm>
          <a:effectLst>
            <a:glow rad="63500">
              <a:schemeClr val="accent2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  <a:bevelB w="101600" prst="riblet"/>
          </a:sp3d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ooper Blk BT" panose="0208090404030B020404" pitchFamily="18" charset="0"/>
              </a:rPr>
              <a:t>AEGES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60D24D24-370A-401B-BCBB-4D361301D2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75560"/>
            <a:ext cx="9144000" cy="496996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BankGothic Md BT" panose="020B0807020203060204" pitchFamily="34" charset="0"/>
              </a:rPr>
              <a:t>Asset Management System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D4378F7-7F6B-4025-B7EA-47BE0C531C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02" y="139366"/>
            <a:ext cx="4268482" cy="73647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A785B5F-EE5D-43FB-A9F4-AF67256C30F3}"/>
              </a:ext>
            </a:extLst>
          </p:cNvPr>
          <p:cNvSpPr txBox="1"/>
          <p:nvPr/>
        </p:nvSpPr>
        <p:spPr>
          <a:xfrm>
            <a:off x="3134900" y="3665330"/>
            <a:ext cx="5922199" cy="643061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HANDS ON TRAINING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A411B6D-7D72-4535-AC6E-510487C8A7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551" y="111742"/>
            <a:ext cx="1053773" cy="106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9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2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1" grpId="0" build="p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C0D47E-7E35-4260-86D2-9670A42B103B}"/>
              </a:ext>
            </a:extLst>
          </p:cNvPr>
          <p:cNvSpPr/>
          <p:nvPr/>
        </p:nvSpPr>
        <p:spPr>
          <a:xfrm>
            <a:off x="743775" y="1280007"/>
            <a:ext cx="10201619" cy="4823613"/>
          </a:xfrm>
          <a:prstGeom prst="rect">
            <a:avLst/>
          </a:prstGeom>
          <a:solidFill>
            <a:schemeClr val="accent2">
              <a:alpha val="84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F7E6C7-D729-4FED-865D-A633337A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666" y="1595093"/>
            <a:ext cx="10030771" cy="736472"/>
          </a:xfrm>
        </p:spPr>
        <p:txBody>
          <a:bodyPr>
            <a:normAutofit/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bg1"/>
                </a:solidFill>
              </a:rPr>
              <a:t>TYPES OF ASSET MANAGEMENT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1F9226-90AD-4B09-9A40-676011388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02" y="139366"/>
            <a:ext cx="4268482" cy="736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073BE9-E646-4B84-9032-56A67AC57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551" y="111742"/>
            <a:ext cx="1053773" cy="106735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B727333-AB3F-4F42-81AF-F35C0FEACA4C}"/>
              </a:ext>
            </a:extLst>
          </p:cNvPr>
          <p:cNvSpPr txBox="1">
            <a:spLocks/>
          </p:cNvSpPr>
          <p:nvPr/>
        </p:nvSpPr>
        <p:spPr>
          <a:xfrm>
            <a:off x="1270663" y="2095461"/>
            <a:ext cx="10030771" cy="12001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FF00"/>
                </a:solidFill>
              </a:rPr>
              <a:t>Physical Asset Management</a:t>
            </a:r>
            <a:r>
              <a:rPr lang="en-US" sz="2400" b="1" dirty="0">
                <a:solidFill>
                  <a:srgbClr val="FFFF00"/>
                </a:solidFill>
                <a:latin typeface="+mn-lt"/>
              </a:rPr>
              <a:t>: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is a strategy for implementing effective and efficient upkeep of an item or property through its entire lifecycle.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D21D37E-96F5-42A5-A947-25B40B92286F}"/>
              </a:ext>
            </a:extLst>
          </p:cNvPr>
          <p:cNvSpPr txBox="1">
            <a:spLocks/>
          </p:cNvSpPr>
          <p:nvPr/>
        </p:nvSpPr>
        <p:spPr>
          <a:xfrm>
            <a:off x="1270663" y="3238385"/>
            <a:ext cx="10030771" cy="8117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03F3A2E-ED5D-4199-BA96-1F2454E9D941}"/>
              </a:ext>
            </a:extLst>
          </p:cNvPr>
          <p:cNvSpPr txBox="1">
            <a:spLocks/>
          </p:cNvSpPr>
          <p:nvPr/>
        </p:nvSpPr>
        <p:spPr>
          <a:xfrm>
            <a:off x="1270663" y="3292676"/>
            <a:ext cx="10030771" cy="12001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2400" b="1" dirty="0">
                <a:solidFill>
                  <a:srgbClr val="FFFF00"/>
                </a:solidFill>
              </a:rPr>
              <a:t>Financial Asset Management</a:t>
            </a:r>
            <a:r>
              <a:rPr lang="en-US" sz="2400" b="1" dirty="0">
                <a:solidFill>
                  <a:srgbClr val="FFFF00"/>
                </a:solidFill>
                <a:latin typeface="+mn-lt"/>
              </a:rPr>
              <a:t>: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This refers to the process of managing procurement, developing an investment strategy, controlling budget and costs, handling cash, bonds and stocks.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F7A6F52-D6C1-48B3-8F2E-4E5FF1DE4F4B}"/>
              </a:ext>
            </a:extLst>
          </p:cNvPr>
          <p:cNvSpPr txBox="1">
            <a:spLocks/>
          </p:cNvSpPr>
          <p:nvPr/>
        </p:nvSpPr>
        <p:spPr>
          <a:xfrm>
            <a:off x="1246606" y="4563743"/>
            <a:ext cx="10030771" cy="12001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2400" b="1" dirty="0">
                <a:solidFill>
                  <a:srgbClr val="FFFF00"/>
                </a:solidFill>
              </a:rPr>
              <a:t>Contractual Asset Management</a:t>
            </a:r>
            <a:r>
              <a:rPr lang="en-US" sz="2400" b="1" dirty="0">
                <a:solidFill>
                  <a:srgbClr val="FFFF00"/>
                </a:solidFill>
                <a:latin typeface="+mn-lt"/>
              </a:rPr>
              <a:t>: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Stream lines processes like, Digital Asset Management, IT Asset Management, Contractual Maintenance and Management of Intangible Asset.</a:t>
            </a:r>
          </a:p>
        </p:txBody>
      </p:sp>
    </p:spTree>
    <p:extLst>
      <p:ext uri="{BB962C8B-B14F-4D97-AF65-F5344CB8AC3E}">
        <p14:creationId xmlns:p14="http://schemas.microsoft.com/office/powerpoint/2010/main" val="251581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10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5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73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3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31" tmFilter="0, 0; 0.125,0.2665; 0.25,0.4; 0.375,0.465; 0.5,0.5;  0.625,0.535; 0.75,0.6; 0.875,0.7335; 1,1">
                                          <p:stCondLst>
                                            <p:cond delay="6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15" tmFilter="0, 0; 0.125,0.2665; 0.25,0.4; 0.375,0.465; 0.5,0.5;  0.625,0.535; 0.75,0.6; 0.875,0.7335; 1,1">
                                          <p:stCondLst>
                                            <p:cond delay="125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tmFilter="0, 0; 0.125,0.2665; 0.25,0.4; 0.375,0.465; 0.5,0.5;  0.625,0.535; 0.75,0.6; 0.875,0.7335; 1,1">
                                          <p:stCondLst>
                                            <p:cond delay="157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5">
                                          <p:stCondLst>
                                            <p:cond delay="6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58" decel="50000">
                                          <p:stCondLst>
                                            <p:cond delay="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5">
                                          <p:stCondLst>
                                            <p:cond delay="12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58" decel="50000">
                                          <p:stCondLst>
                                            <p:cond delay="127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5">
                                          <p:stCondLst>
                                            <p:cond delay="156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58" decel="50000">
                                          <p:stCondLst>
                                            <p:cond delay="158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5">
                                          <p:stCondLst>
                                            <p:cond delay="171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58" decel="50000">
                                          <p:stCondLst>
                                            <p:cond delay="17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5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73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3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31" tmFilter="0, 0; 0.125,0.2665; 0.25,0.4; 0.375,0.465; 0.5,0.5;  0.625,0.535; 0.75,0.6; 0.875,0.7335; 1,1">
                                          <p:stCondLst>
                                            <p:cond delay="6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15" tmFilter="0, 0; 0.125,0.2665; 0.25,0.4; 0.375,0.465; 0.5,0.5;  0.625,0.535; 0.75,0.6; 0.875,0.7335; 1,1">
                                          <p:stCondLst>
                                            <p:cond delay="125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6" tmFilter="0, 0; 0.125,0.2665; 0.25,0.4; 0.375,0.465; 0.5,0.5;  0.625,0.535; 0.75,0.6; 0.875,0.7335; 1,1">
                                          <p:stCondLst>
                                            <p:cond delay="157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5">
                                          <p:stCondLst>
                                            <p:cond delay="6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58" decel="50000">
                                          <p:stCondLst>
                                            <p:cond delay="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5">
                                          <p:stCondLst>
                                            <p:cond delay="12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58" decel="50000">
                                          <p:stCondLst>
                                            <p:cond delay="127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5">
                                          <p:stCondLst>
                                            <p:cond delay="156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58" decel="50000">
                                          <p:stCondLst>
                                            <p:cond delay="158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5">
                                          <p:stCondLst>
                                            <p:cond delay="171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58" decel="50000">
                                          <p:stCondLst>
                                            <p:cond delay="17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C0D47E-7E35-4260-86D2-9670A42B103B}"/>
              </a:ext>
            </a:extLst>
          </p:cNvPr>
          <p:cNvSpPr/>
          <p:nvPr/>
        </p:nvSpPr>
        <p:spPr>
          <a:xfrm>
            <a:off x="743775" y="1280007"/>
            <a:ext cx="10201619" cy="4955540"/>
          </a:xfrm>
          <a:prstGeom prst="rect">
            <a:avLst/>
          </a:prstGeom>
          <a:solidFill>
            <a:schemeClr val="accent2">
              <a:alpha val="84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F7E6C7-D729-4FED-865D-A633337A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486" y="1599202"/>
            <a:ext cx="3406029" cy="520146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n-lt"/>
              </a:rPr>
              <a:t>Physical Assets Management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1F9226-90AD-4B09-9A40-676011388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02" y="139366"/>
            <a:ext cx="4268482" cy="736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073BE9-E646-4B84-9032-56A67AC57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551" y="111742"/>
            <a:ext cx="1053773" cy="106735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7775708-AE84-404F-BF08-DC750CC50599}"/>
              </a:ext>
            </a:extLst>
          </p:cNvPr>
          <p:cNvSpPr txBox="1">
            <a:spLocks/>
          </p:cNvSpPr>
          <p:nvPr/>
        </p:nvSpPr>
        <p:spPr>
          <a:xfrm>
            <a:off x="7261633" y="3417992"/>
            <a:ext cx="2893713" cy="4260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Inventory Management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2B31E7A-4695-4ED9-843E-80A94783F593}"/>
              </a:ext>
            </a:extLst>
          </p:cNvPr>
          <p:cNvSpPr txBox="1">
            <a:spLocks/>
          </p:cNvSpPr>
          <p:nvPr/>
        </p:nvSpPr>
        <p:spPr>
          <a:xfrm>
            <a:off x="1270663" y="3579746"/>
            <a:ext cx="10030771" cy="7364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Courier New" panose="02070309020205020404" pitchFamily="49" charset="0"/>
              <a:buChar char="o"/>
            </a:pP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494CC24-CBFF-1867-3652-A43F5EFE9254}"/>
              </a:ext>
            </a:extLst>
          </p:cNvPr>
          <p:cNvSpPr txBox="1">
            <a:spLocks/>
          </p:cNvSpPr>
          <p:nvPr/>
        </p:nvSpPr>
        <p:spPr>
          <a:xfrm>
            <a:off x="4764376" y="2054950"/>
            <a:ext cx="3406029" cy="52014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  <a:latin typeface="+mn-lt"/>
              </a:rPr>
              <a:t>This is the process of things like: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C86A7E-7E5B-7A92-150B-30A963821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837" y="4302805"/>
            <a:ext cx="2028097" cy="15371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2C1766-F7CF-EA30-CBA5-FC678C27B3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838" y="2508326"/>
            <a:ext cx="1818323" cy="11689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2535977-F3AD-A9B4-24B9-0E28B50A8E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327" y="4309235"/>
            <a:ext cx="2250326" cy="12703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9C7171-E525-BE94-6E97-D7176D531B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647" y="2048511"/>
            <a:ext cx="1698387" cy="1475093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6B0785A9-7431-D98E-09D1-F11316293C53}"/>
              </a:ext>
            </a:extLst>
          </p:cNvPr>
          <p:cNvSpPr txBox="1">
            <a:spLocks/>
          </p:cNvSpPr>
          <p:nvPr/>
        </p:nvSpPr>
        <p:spPr>
          <a:xfrm>
            <a:off x="1463362" y="3625228"/>
            <a:ext cx="2893713" cy="4260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Fix Asset Management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09CC0B9-41A2-F56D-D558-5AA50193112E}"/>
              </a:ext>
            </a:extLst>
          </p:cNvPr>
          <p:cNvSpPr txBox="1">
            <a:spLocks/>
          </p:cNvSpPr>
          <p:nvPr/>
        </p:nvSpPr>
        <p:spPr>
          <a:xfrm>
            <a:off x="1463361" y="5809523"/>
            <a:ext cx="3306943" cy="4260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Infrastructure Management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80AE85D-0656-D0EF-4B48-CF3027259620}"/>
              </a:ext>
            </a:extLst>
          </p:cNvPr>
          <p:cNvSpPr txBox="1">
            <a:spLocks/>
          </p:cNvSpPr>
          <p:nvPr/>
        </p:nvSpPr>
        <p:spPr>
          <a:xfrm>
            <a:off x="7309601" y="5596511"/>
            <a:ext cx="3419038" cy="4260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Public Asset Management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811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C0D47E-7E35-4260-86D2-9670A42B103B}"/>
              </a:ext>
            </a:extLst>
          </p:cNvPr>
          <p:cNvSpPr/>
          <p:nvPr/>
        </p:nvSpPr>
        <p:spPr>
          <a:xfrm>
            <a:off x="743775" y="1280007"/>
            <a:ext cx="10201619" cy="4955540"/>
          </a:xfrm>
          <a:prstGeom prst="rect">
            <a:avLst/>
          </a:prstGeom>
          <a:solidFill>
            <a:schemeClr val="accent2">
              <a:alpha val="84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F7E6C7-D729-4FED-865D-A633337A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486" y="1599202"/>
            <a:ext cx="3406029" cy="520146"/>
          </a:xfrm>
        </p:spPr>
        <p:txBody>
          <a:bodyPr>
            <a:normAutofit fontScale="90000"/>
          </a:bodyPr>
          <a:lstStyle/>
          <a:p>
            <a:r>
              <a:rPr lang="en-US" sz="2000" dirty="0">
                <a:solidFill>
                  <a:schemeClr val="bg1"/>
                </a:solidFill>
                <a:latin typeface="+mn-lt"/>
              </a:rPr>
              <a:t>Financial Assets Management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1F9226-90AD-4B09-9A40-676011388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02" y="139366"/>
            <a:ext cx="4268482" cy="736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073BE9-E646-4B84-9032-56A67AC57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551" y="111742"/>
            <a:ext cx="1053773" cy="106735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7775708-AE84-404F-BF08-DC750CC50599}"/>
              </a:ext>
            </a:extLst>
          </p:cNvPr>
          <p:cNvSpPr txBox="1">
            <a:spLocks/>
          </p:cNvSpPr>
          <p:nvPr/>
        </p:nvSpPr>
        <p:spPr>
          <a:xfrm>
            <a:off x="6874525" y="3417992"/>
            <a:ext cx="3900026" cy="4260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Developing Investment Strategy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2B31E7A-4695-4ED9-843E-80A94783F593}"/>
              </a:ext>
            </a:extLst>
          </p:cNvPr>
          <p:cNvSpPr txBox="1">
            <a:spLocks/>
          </p:cNvSpPr>
          <p:nvPr/>
        </p:nvSpPr>
        <p:spPr>
          <a:xfrm>
            <a:off x="1270663" y="3579746"/>
            <a:ext cx="10030771" cy="7364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Courier New" panose="02070309020205020404" pitchFamily="49" charset="0"/>
              <a:buChar char="o"/>
            </a:pP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494CC24-CBFF-1867-3652-A43F5EFE9254}"/>
              </a:ext>
            </a:extLst>
          </p:cNvPr>
          <p:cNvSpPr txBox="1">
            <a:spLocks/>
          </p:cNvSpPr>
          <p:nvPr/>
        </p:nvSpPr>
        <p:spPr>
          <a:xfrm>
            <a:off x="4764376" y="2054950"/>
            <a:ext cx="3406029" cy="52014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  <a:latin typeface="+mn-lt"/>
              </a:rPr>
              <a:t>This is the process of things like: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B0785A9-7431-D98E-09D1-F11316293C53}"/>
              </a:ext>
            </a:extLst>
          </p:cNvPr>
          <p:cNvSpPr txBox="1">
            <a:spLocks/>
          </p:cNvSpPr>
          <p:nvPr/>
        </p:nvSpPr>
        <p:spPr>
          <a:xfrm>
            <a:off x="1463362" y="3625228"/>
            <a:ext cx="2893713" cy="4260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Managing Procurement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09CC0B9-41A2-F56D-D558-5AA50193112E}"/>
              </a:ext>
            </a:extLst>
          </p:cNvPr>
          <p:cNvSpPr txBox="1">
            <a:spLocks/>
          </p:cNvSpPr>
          <p:nvPr/>
        </p:nvSpPr>
        <p:spPr>
          <a:xfrm>
            <a:off x="1463361" y="5809523"/>
            <a:ext cx="3725584" cy="4260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Controlling Budget and Cost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80AE85D-0656-D0EF-4B48-CF3027259620}"/>
              </a:ext>
            </a:extLst>
          </p:cNvPr>
          <p:cNvSpPr txBox="1">
            <a:spLocks/>
          </p:cNvSpPr>
          <p:nvPr/>
        </p:nvSpPr>
        <p:spPr>
          <a:xfrm>
            <a:off x="6874525" y="5610331"/>
            <a:ext cx="3991833" cy="4260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Handling Cash, Bonds and Stocks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B7A1A8-F0DF-ED8C-3972-E1092AC4C7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260" y="2133895"/>
            <a:ext cx="2062334" cy="14760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5EBB24-9FA0-B396-5FD9-22E323193C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619" y="4254891"/>
            <a:ext cx="2721797" cy="14655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EA313A-42AC-7FD5-83D2-7EF2ABD551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693" y="2165460"/>
            <a:ext cx="2140688" cy="129444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59DEE81-9848-FF28-31C2-44759E56B7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473" y="3688051"/>
            <a:ext cx="2438908" cy="203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0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C0D47E-7E35-4260-86D2-9670A42B103B}"/>
              </a:ext>
            </a:extLst>
          </p:cNvPr>
          <p:cNvSpPr/>
          <p:nvPr/>
        </p:nvSpPr>
        <p:spPr>
          <a:xfrm>
            <a:off x="743775" y="1280007"/>
            <a:ext cx="10201619" cy="4955540"/>
          </a:xfrm>
          <a:prstGeom prst="rect">
            <a:avLst/>
          </a:prstGeom>
          <a:solidFill>
            <a:schemeClr val="accent2">
              <a:alpha val="84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F7E6C7-D729-4FED-865D-A633337A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486" y="1599202"/>
            <a:ext cx="3406029" cy="520146"/>
          </a:xfrm>
        </p:spPr>
        <p:txBody>
          <a:bodyPr>
            <a:normAutofit fontScale="90000"/>
          </a:bodyPr>
          <a:lstStyle/>
          <a:p>
            <a:r>
              <a:rPr lang="en-US" sz="2000" dirty="0">
                <a:solidFill>
                  <a:schemeClr val="bg1"/>
                </a:solidFill>
                <a:latin typeface="+mn-lt"/>
              </a:rPr>
              <a:t>Contractual Asset Management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1F9226-90AD-4B09-9A40-676011388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02" y="139366"/>
            <a:ext cx="4268482" cy="736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073BE9-E646-4B84-9032-56A67AC57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551" y="111742"/>
            <a:ext cx="1053773" cy="106735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7775708-AE84-404F-BF08-DC750CC50599}"/>
              </a:ext>
            </a:extLst>
          </p:cNvPr>
          <p:cNvSpPr txBox="1">
            <a:spLocks/>
          </p:cNvSpPr>
          <p:nvPr/>
        </p:nvSpPr>
        <p:spPr>
          <a:xfrm>
            <a:off x="7261633" y="3417992"/>
            <a:ext cx="3301014" cy="4260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Contractual Maintenance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2B31E7A-4695-4ED9-843E-80A94783F593}"/>
              </a:ext>
            </a:extLst>
          </p:cNvPr>
          <p:cNvSpPr txBox="1">
            <a:spLocks/>
          </p:cNvSpPr>
          <p:nvPr/>
        </p:nvSpPr>
        <p:spPr>
          <a:xfrm>
            <a:off x="1270663" y="3579746"/>
            <a:ext cx="10030771" cy="7364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Courier New" panose="02070309020205020404" pitchFamily="49" charset="0"/>
              <a:buChar char="o"/>
            </a:pP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494CC24-CBFF-1867-3652-A43F5EFE9254}"/>
              </a:ext>
            </a:extLst>
          </p:cNvPr>
          <p:cNvSpPr txBox="1">
            <a:spLocks/>
          </p:cNvSpPr>
          <p:nvPr/>
        </p:nvSpPr>
        <p:spPr>
          <a:xfrm>
            <a:off x="4764376" y="2054950"/>
            <a:ext cx="3406029" cy="52014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  <a:latin typeface="+mn-lt"/>
              </a:rPr>
              <a:t>This is the process of things like: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B0785A9-7431-D98E-09D1-F11316293C53}"/>
              </a:ext>
            </a:extLst>
          </p:cNvPr>
          <p:cNvSpPr txBox="1">
            <a:spLocks/>
          </p:cNvSpPr>
          <p:nvPr/>
        </p:nvSpPr>
        <p:spPr>
          <a:xfrm>
            <a:off x="1463362" y="3625228"/>
            <a:ext cx="3301014" cy="4260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IT Asset Management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09CC0B9-41A2-F56D-D558-5AA50193112E}"/>
              </a:ext>
            </a:extLst>
          </p:cNvPr>
          <p:cNvSpPr txBox="1">
            <a:spLocks/>
          </p:cNvSpPr>
          <p:nvPr/>
        </p:nvSpPr>
        <p:spPr>
          <a:xfrm>
            <a:off x="1463361" y="5809523"/>
            <a:ext cx="3306943" cy="4260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Digital Asset Management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80AE85D-0656-D0EF-4B48-CF3027259620}"/>
              </a:ext>
            </a:extLst>
          </p:cNvPr>
          <p:cNvSpPr txBox="1">
            <a:spLocks/>
          </p:cNvSpPr>
          <p:nvPr/>
        </p:nvSpPr>
        <p:spPr>
          <a:xfrm>
            <a:off x="7309600" y="5596511"/>
            <a:ext cx="3635793" cy="4260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Intangible Asset Management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5DF50A-2A6C-5F28-DBED-1561249075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943" y="4140359"/>
            <a:ext cx="2252928" cy="16911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44E5BF-0804-527F-D96D-E3D1677241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385" y="1835785"/>
            <a:ext cx="1636384" cy="16363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21FF53-9022-5FB8-1AA7-DF4A01150C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623" y="4229981"/>
            <a:ext cx="2445745" cy="13729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B0A287-4F6E-BE76-79E8-DF018D002D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946" y="2058504"/>
            <a:ext cx="1894670" cy="168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0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C0D47E-7E35-4260-86D2-9670A42B103B}"/>
              </a:ext>
            </a:extLst>
          </p:cNvPr>
          <p:cNvSpPr/>
          <p:nvPr/>
        </p:nvSpPr>
        <p:spPr>
          <a:xfrm>
            <a:off x="743775" y="1280007"/>
            <a:ext cx="10201619" cy="4823613"/>
          </a:xfrm>
          <a:prstGeom prst="rect">
            <a:avLst/>
          </a:prstGeom>
          <a:solidFill>
            <a:schemeClr val="accent2">
              <a:alpha val="84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F7E6C7-D729-4FED-865D-A633337A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666" y="1595093"/>
            <a:ext cx="10030771" cy="736472"/>
          </a:xfrm>
        </p:spPr>
        <p:txBody>
          <a:bodyPr>
            <a:normAutofit/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bg1"/>
                </a:solidFill>
              </a:rPr>
              <a:t>Development of a Strategic Asset Management Plan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1F9226-90AD-4B09-9A40-676011388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02" y="139366"/>
            <a:ext cx="4268482" cy="736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073BE9-E646-4B84-9032-56A67AC57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551" y="111742"/>
            <a:ext cx="1053773" cy="106735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B727333-AB3F-4F42-81AF-F35C0FEACA4C}"/>
              </a:ext>
            </a:extLst>
          </p:cNvPr>
          <p:cNvSpPr txBox="1">
            <a:spLocks/>
          </p:cNvSpPr>
          <p:nvPr/>
        </p:nvSpPr>
        <p:spPr>
          <a:xfrm>
            <a:off x="1270663" y="2438361"/>
            <a:ext cx="10030771" cy="8117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FF00"/>
                </a:solidFill>
                <a:latin typeface="+mn-lt"/>
              </a:rPr>
              <a:t>Complete An Asset Inventory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D21D37E-96F5-42A5-A947-25B40B92286F}"/>
              </a:ext>
            </a:extLst>
          </p:cNvPr>
          <p:cNvSpPr txBox="1">
            <a:spLocks/>
          </p:cNvSpPr>
          <p:nvPr/>
        </p:nvSpPr>
        <p:spPr>
          <a:xfrm>
            <a:off x="1270663" y="3238385"/>
            <a:ext cx="10030771" cy="8117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FF00"/>
                </a:solidFill>
                <a:latin typeface="+mn-lt"/>
              </a:rPr>
              <a:t>Compute Asset Life-Cycle Cost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03F3A2E-ED5D-4199-BA96-1F2454E9D941}"/>
              </a:ext>
            </a:extLst>
          </p:cNvPr>
          <p:cNvSpPr txBox="1">
            <a:spLocks/>
          </p:cNvSpPr>
          <p:nvPr/>
        </p:nvSpPr>
        <p:spPr>
          <a:xfrm>
            <a:off x="1270663" y="3997527"/>
            <a:ext cx="10030771" cy="8117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FF00"/>
                </a:solidFill>
                <a:latin typeface="+mn-lt"/>
              </a:rPr>
              <a:t> Set Levels of Service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452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10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5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73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3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31" tmFilter="0, 0; 0.125,0.2665; 0.25,0.4; 0.375,0.465; 0.5,0.5;  0.625,0.535; 0.75,0.6; 0.875,0.7335; 1,1">
                                          <p:stCondLst>
                                            <p:cond delay="6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15" tmFilter="0, 0; 0.125,0.2665; 0.25,0.4; 0.375,0.465; 0.5,0.5;  0.625,0.535; 0.75,0.6; 0.875,0.7335; 1,1">
                                          <p:stCondLst>
                                            <p:cond delay="125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tmFilter="0, 0; 0.125,0.2665; 0.25,0.4; 0.375,0.465; 0.5,0.5;  0.625,0.535; 0.75,0.6; 0.875,0.7335; 1,1">
                                          <p:stCondLst>
                                            <p:cond delay="157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5">
                                          <p:stCondLst>
                                            <p:cond delay="6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58" decel="50000">
                                          <p:stCondLst>
                                            <p:cond delay="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5">
                                          <p:stCondLst>
                                            <p:cond delay="12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58" decel="50000">
                                          <p:stCondLst>
                                            <p:cond delay="127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5">
                                          <p:stCondLst>
                                            <p:cond delay="156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58" decel="50000">
                                          <p:stCondLst>
                                            <p:cond delay="158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5">
                                          <p:stCondLst>
                                            <p:cond delay="171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58" decel="50000">
                                          <p:stCondLst>
                                            <p:cond delay="17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C0D47E-7E35-4260-86D2-9670A42B103B}"/>
              </a:ext>
            </a:extLst>
          </p:cNvPr>
          <p:cNvSpPr/>
          <p:nvPr/>
        </p:nvSpPr>
        <p:spPr>
          <a:xfrm>
            <a:off x="743775" y="1280007"/>
            <a:ext cx="10201619" cy="4823613"/>
          </a:xfrm>
          <a:prstGeom prst="rect">
            <a:avLst/>
          </a:prstGeom>
          <a:solidFill>
            <a:schemeClr val="accent2">
              <a:alpha val="84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1F9226-90AD-4B09-9A40-676011388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02" y="139366"/>
            <a:ext cx="4268482" cy="736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073BE9-E646-4B84-9032-56A67AC57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551" y="111742"/>
            <a:ext cx="1053773" cy="106735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B727333-AB3F-4F42-81AF-F35C0FEACA4C}"/>
              </a:ext>
            </a:extLst>
          </p:cNvPr>
          <p:cNvSpPr txBox="1">
            <a:spLocks/>
          </p:cNvSpPr>
          <p:nvPr/>
        </p:nvSpPr>
        <p:spPr>
          <a:xfrm>
            <a:off x="1270663" y="1854468"/>
            <a:ext cx="9514851" cy="8117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FF00"/>
                </a:solidFill>
              </a:rPr>
              <a:t>Complete An Asset Inventory</a:t>
            </a:r>
            <a:r>
              <a:rPr lang="en-US" sz="2400" b="1" dirty="0">
                <a:solidFill>
                  <a:srgbClr val="FFFF00"/>
                </a:solidFill>
                <a:latin typeface="+mn-lt"/>
              </a:rPr>
              <a:t>: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This is the way an organization lists and provides details of the assets it owns.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D21D37E-96F5-42A5-A947-25B40B92286F}"/>
              </a:ext>
            </a:extLst>
          </p:cNvPr>
          <p:cNvSpPr txBox="1">
            <a:spLocks/>
          </p:cNvSpPr>
          <p:nvPr/>
        </p:nvSpPr>
        <p:spPr>
          <a:xfrm>
            <a:off x="1722355" y="2902142"/>
            <a:ext cx="9063159" cy="8117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When preparing an inventory of a company assets, include the following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03F3A2E-ED5D-4199-BA96-1F2454E9D941}"/>
              </a:ext>
            </a:extLst>
          </p:cNvPr>
          <p:cNvSpPr txBox="1">
            <a:spLocks/>
          </p:cNvSpPr>
          <p:nvPr/>
        </p:nvSpPr>
        <p:spPr>
          <a:xfrm>
            <a:off x="2030828" y="3759729"/>
            <a:ext cx="8622483" cy="16054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Total number of assets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Value of each asset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When each asset was bought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And the expected life cycle of each of the asset.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9A9AE8-B068-79D0-35C1-733FD2017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12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C0D47E-7E35-4260-86D2-9670A42B103B}"/>
              </a:ext>
            </a:extLst>
          </p:cNvPr>
          <p:cNvSpPr/>
          <p:nvPr/>
        </p:nvSpPr>
        <p:spPr>
          <a:xfrm>
            <a:off x="743775" y="1280007"/>
            <a:ext cx="10201619" cy="4823613"/>
          </a:xfrm>
          <a:prstGeom prst="rect">
            <a:avLst/>
          </a:prstGeom>
          <a:solidFill>
            <a:schemeClr val="accent2">
              <a:alpha val="84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1F9226-90AD-4B09-9A40-676011388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02" y="139366"/>
            <a:ext cx="4268482" cy="736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073BE9-E646-4B84-9032-56A67AC57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551" y="111742"/>
            <a:ext cx="1053773" cy="106735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D21D37E-96F5-42A5-A947-25B40B92286F}"/>
              </a:ext>
            </a:extLst>
          </p:cNvPr>
          <p:cNvSpPr txBox="1">
            <a:spLocks/>
          </p:cNvSpPr>
          <p:nvPr/>
        </p:nvSpPr>
        <p:spPr>
          <a:xfrm>
            <a:off x="1270664" y="1866559"/>
            <a:ext cx="9503888" cy="8117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FF00"/>
                </a:solidFill>
              </a:rPr>
              <a:t>Compute Asset Life-Cycle Cost</a:t>
            </a:r>
            <a:r>
              <a:rPr lang="en-US" sz="2400" b="1" dirty="0">
                <a:solidFill>
                  <a:srgbClr val="FFFF00"/>
                </a:solidFill>
                <a:latin typeface="+mn-lt"/>
              </a:rPr>
              <a:t>: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This is the maintenance of all the physical asset cost records over entire asset lives.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C83916-A74B-25D2-BEA6-647A7C9C3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D9262BD-00F2-B85B-6311-6F092BF5C03A}"/>
              </a:ext>
            </a:extLst>
          </p:cNvPr>
          <p:cNvSpPr txBox="1">
            <a:spLocks/>
          </p:cNvSpPr>
          <p:nvPr/>
        </p:nvSpPr>
        <p:spPr>
          <a:xfrm>
            <a:off x="1722355" y="2902142"/>
            <a:ext cx="9063159" cy="8117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During the asset life cycle additional cost are likely to come up such as: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A037DB6-86AE-AA2C-B7E1-F0905CACA235}"/>
              </a:ext>
            </a:extLst>
          </p:cNvPr>
          <p:cNvSpPr txBox="1">
            <a:spLocks/>
          </p:cNvSpPr>
          <p:nvPr/>
        </p:nvSpPr>
        <p:spPr>
          <a:xfrm>
            <a:off x="2030828" y="3759729"/>
            <a:ext cx="8622483" cy="16054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Maintenance expenses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Condition and performance modelling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Disposal cost</a:t>
            </a:r>
          </a:p>
        </p:txBody>
      </p:sp>
    </p:spTree>
    <p:extLst>
      <p:ext uri="{BB962C8B-B14F-4D97-AF65-F5344CB8AC3E}">
        <p14:creationId xmlns:p14="http://schemas.microsoft.com/office/powerpoint/2010/main" val="330307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C0D47E-7E35-4260-86D2-9670A42B103B}"/>
              </a:ext>
            </a:extLst>
          </p:cNvPr>
          <p:cNvSpPr/>
          <p:nvPr/>
        </p:nvSpPr>
        <p:spPr>
          <a:xfrm>
            <a:off x="743775" y="1280007"/>
            <a:ext cx="10201619" cy="4823613"/>
          </a:xfrm>
          <a:prstGeom prst="rect">
            <a:avLst/>
          </a:prstGeom>
          <a:solidFill>
            <a:schemeClr val="accent2">
              <a:alpha val="84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1F9226-90AD-4B09-9A40-676011388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02" y="139366"/>
            <a:ext cx="4268482" cy="736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073BE9-E646-4B84-9032-56A67AC57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551" y="111742"/>
            <a:ext cx="1053773" cy="106735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03F3A2E-ED5D-4199-BA96-1F2454E9D941}"/>
              </a:ext>
            </a:extLst>
          </p:cNvPr>
          <p:cNvSpPr txBox="1">
            <a:spLocks/>
          </p:cNvSpPr>
          <p:nvPr/>
        </p:nvSpPr>
        <p:spPr>
          <a:xfrm>
            <a:off x="1270663" y="1867821"/>
            <a:ext cx="10030771" cy="11684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2400" b="1" dirty="0">
                <a:solidFill>
                  <a:srgbClr val="FFFF00"/>
                </a:solidFill>
              </a:rPr>
              <a:t>Set Levels of Service</a:t>
            </a:r>
            <a:r>
              <a:rPr lang="en-US" sz="2400" b="1" dirty="0">
                <a:solidFill>
                  <a:srgbClr val="FFFF00"/>
                </a:solidFill>
                <a:latin typeface="+mn-lt"/>
              </a:rPr>
              <a:t>: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This is the type and amount of service the business wants their assets to provide to their customers relative to the capabilities and limitations of the assets.</a:t>
            </a:r>
          </a:p>
        </p:txBody>
      </p:sp>
    </p:spTree>
    <p:extLst>
      <p:ext uri="{BB962C8B-B14F-4D97-AF65-F5344CB8AC3E}">
        <p14:creationId xmlns:p14="http://schemas.microsoft.com/office/powerpoint/2010/main" val="298308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5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3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3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31" tmFilter="0, 0; 0.125,0.2665; 0.25,0.4; 0.375,0.465; 0.5,0.5;  0.625,0.535; 0.75,0.6; 0.875,0.7335; 1,1">
                                          <p:stCondLst>
                                            <p:cond delay="6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15" tmFilter="0, 0; 0.125,0.2665; 0.25,0.4; 0.375,0.465; 0.5,0.5;  0.625,0.535; 0.75,0.6; 0.875,0.7335; 1,1">
                                          <p:stCondLst>
                                            <p:cond delay="125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tmFilter="0, 0; 0.125,0.2665; 0.25,0.4; 0.375,0.465; 0.5,0.5;  0.625,0.535; 0.75,0.6; 0.875,0.7335; 1,1">
                                          <p:stCondLst>
                                            <p:cond delay="157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5">
                                          <p:stCondLst>
                                            <p:cond delay="6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58" decel="50000">
                                          <p:stCondLst>
                                            <p:cond delay="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5">
                                          <p:stCondLst>
                                            <p:cond delay="12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58" decel="50000">
                                          <p:stCondLst>
                                            <p:cond delay="127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5">
                                          <p:stCondLst>
                                            <p:cond delay="156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58" decel="50000">
                                          <p:stCondLst>
                                            <p:cond delay="158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5">
                                          <p:stCondLst>
                                            <p:cond delay="171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58" decel="50000">
                                          <p:stCondLst>
                                            <p:cond delay="17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C0D47E-7E35-4260-86D2-9670A42B103B}"/>
              </a:ext>
            </a:extLst>
          </p:cNvPr>
          <p:cNvSpPr/>
          <p:nvPr/>
        </p:nvSpPr>
        <p:spPr>
          <a:xfrm>
            <a:off x="743775" y="1280007"/>
            <a:ext cx="10201619" cy="4297983"/>
          </a:xfrm>
          <a:prstGeom prst="rect">
            <a:avLst/>
          </a:prstGeom>
          <a:solidFill>
            <a:schemeClr val="accent2">
              <a:alpha val="84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F7E6C7-D729-4FED-865D-A633337A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666" y="2453717"/>
            <a:ext cx="10030771" cy="736472"/>
          </a:xfrm>
        </p:spPr>
        <p:txBody>
          <a:bodyPr>
            <a:normAutofit/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1"/>
                </a:solidFill>
              </a:rPr>
              <a:t>Enables a firm to account for all of its assets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1F9226-90AD-4B09-9A40-676011388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02" y="139366"/>
            <a:ext cx="4268482" cy="736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073BE9-E646-4B84-9032-56A67AC57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551" y="111742"/>
            <a:ext cx="1053773" cy="106735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7775708-AE84-404F-BF08-DC750CC50599}"/>
              </a:ext>
            </a:extLst>
          </p:cNvPr>
          <p:cNvSpPr txBox="1">
            <a:spLocks/>
          </p:cNvSpPr>
          <p:nvPr/>
        </p:nvSpPr>
        <p:spPr>
          <a:xfrm>
            <a:off x="1270663" y="2942656"/>
            <a:ext cx="10030771" cy="7364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Helps Identify and manage risks.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AF2CB7A-13F8-49A0-9FBD-7D7C87FB964D}"/>
              </a:ext>
            </a:extLst>
          </p:cNvPr>
          <p:cNvSpPr txBox="1">
            <a:spLocks/>
          </p:cNvSpPr>
          <p:nvPr/>
        </p:nvSpPr>
        <p:spPr>
          <a:xfrm>
            <a:off x="1270663" y="3471349"/>
            <a:ext cx="10030771" cy="12459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Remove ghost assets in the organization inventory</a:t>
            </a:r>
            <a:r>
              <a:rPr lang="en-US" sz="2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60526F6-F661-4D46-955D-182A46354A08}"/>
              </a:ext>
            </a:extLst>
          </p:cNvPr>
          <p:cNvSpPr txBox="1">
            <a:spLocks/>
          </p:cNvSpPr>
          <p:nvPr/>
        </p:nvSpPr>
        <p:spPr>
          <a:xfrm>
            <a:off x="1270663" y="3954343"/>
            <a:ext cx="10030771" cy="7364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Improving compliance.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BB5EC54-C7F9-47D4-BCAD-207BD253DBED}"/>
              </a:ext>
            </a:extLst>
          </p:cNvPr>
          <p:cNvSpPr txBox="1">
            <a:spLocks/>
          </p:cNvSpPr>
          <p:nvPr/>
        </p:nvSpPr>
        <p:spPr>
          <a:xfrm>
            <a:off x="1279845" y="1669684"/>
            <a:ext cx="10030771" cy="7364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</a:rPr>
              <a:t>IMPORTANCE OF ASSET MANAGMENT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992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C0D47E-7E35-4260-86D2-9670A42B103B}"/>
              </a:ext>
            </a:extLst>
          </p:cNvPr>
          <p:cNvSpPr/>
          <p:nvPr/>
        </p:nvSpPr>
        <p:spPr>
          <a:xfrm>
            <a:off x="743775" y="1280007"/>
            <a:ext cx="10201619" cy="4297983"/>
          </a:xfrm>
          <a:prstGeom prst="rect">
            <a:avLst/>
          </a:prstGeom>
          <a:solidFill>
            <a:schemeClr val="accent2">
              <a:alpha val="84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F7E6C7-D729-4FED-865D-A633337A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666" y="2453717"/>
            <a:ext cx="10030771" cy="736472"/>
          </a:xfrm>
        </p:spPr>
        <p:txBody>
          <a:bodyPr>
            <a:normAutofit/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1"/>
                </a:solidFill>
              </a:rPr>
              <a:t>Save Time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1F9226-90AD-4B09-9A40-676011388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02" y="139366"/>
            <a:ext cx="4268482" cy="736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073BE9-E646-4B84-9032-56A67AC57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551" y="111742"/>
            <a:ext cx="1053773" cy="106735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7775708-AE84-404F-BF08-DC750CC50599}"/>
              </a:ext>
            </a:extLst>
          </p:cNvPr>
          <p:cNvSpPr txBox="1">
            <a:spLocks/>
          </p:cNvSpPr>
          <p:nvPr/>
        </p:nvSpPr>
        <p:spPr>
          <a:xfrm>
            <a:off x="1270663" y="2942656"/>
            <a:ext cx="10030771" cy="7364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Save Money.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AF2CB7A-13F8-49A0-9FBD-7D7C87FB964D}"/>
              </a:ext>
            </a:extLst>
          </p:cNvPr>
          <p:cNvSpPr txBox="1">
            <a:spLocks/>
          </p:cNvSpPr>
          <p:nvPr/>
        </p:nvSpPr>
        <p:spPr>
          <a:xfrm>
            <a:off x="1270663" y="3471349"/>
            <a:ext cx="10030771" cy="12459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Increase Accuracy</a:t>
            </a:r>
            <a:r>
              <a:rPr lang="en-US" sz="2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60526F6-F661-4D46-955D-182A46354A08}"/>
              </a:ext>
            </a:extLst>
          </p:cNvPr>
          <p:cNvSpPr txBox="1">
            <a:spLocks/>
          </p:cNvSpPr>
          <p:nvPr/>
        </p:nvSpPr>
        <p:spPr>
          <a:xfrm>
            <a:off x="1246606" y="4504367"/>
            <a:ext cx="10030771" cy="7364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Maintain Consistency.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BB5EC54-C7F9-47D4-BCAD-207BD253DBED}"/>
              </a:ext>
            </a:extLst>
          </p:cNvPr>
          <p:cNvSpPr txBox="1">
            <a:spLocks/>
          </p:cNvSpPr>
          <p:nvPr/>
        </p:nvSpPr>
        <p:spPr>
          <a:xfrm>
            <a:off x="1279845" y="1669684"/>
            <a:ext cx="10030771" cy="7364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</a:rPr>
              <a:t>BENEFITS OF AUTOMATING ASSET MANAGEMENT</a:t>
            </a:r>
            <a:endParaRPr lang="en-US" sz="28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14F7D40-AAD5-4397-826E-90A0934F674E}"/>
              </a:ext>
            </a:extLst>
          </p:cNvPr>
          <p:cNvSpPr txBox="1">
            <a:spLocks/>
          </p:cNvSpPr>
          <p:nvPr/>
        </p:nvSpPr>
        <p:spPr>
          <a:xfrm>
            <a:off x="1270662" y="4035219"/>
            <a:ext cx="10030771" cy="7364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24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Improve Accountability.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20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C0D47E-7E35-4260-86D2-9670A42B103B}"/>
              </a:ext>
            </a:extLst>
          </p:cNvPr>
          <p:cNvSpPr/>
          <p:nvPr/>
        </p:nvSpPr>
        <p:spPr>
          <a:xfrm>
            <a:off x="743775" y="1280007"/>
            <a:ext cx="10201619" cy="4955540"/>
          </a:xfrm>
          <a:prstGeom prst="rect">
            <a:avLst/>
          </a:prstGeom>
          <a:solidFill>
            <a:schemeClr val="accent2">
              <a:alpha val="84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F7E6C7-D729-4FED-865D-A633337A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104" y="1715427"/>
            <a:ext cx="3406029" cy="520146"/>
          </a:xfrm>
        </p:spPr>
        <p:txBody>
          <a:bodyPr>
            <a:normAutofit fontScale="90000"/>
          </a:bodyPr>
          <a:lstStyle/>
          <a:p>
            <a:r>
              <a:rPr lang="en-US" sz="2000" dirty="0">
                <a:solidFill>
                  <a:schemeClr val="bg1"/>
                </a:solidFill>
                <a:latin typeface="+mn-lt"/>
              </a:rPr>
              <a:t>Assets Management Summary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1F9226-90AD-4B09-9A40-676011388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02" y="139366"/>
            <a:ext cx="4268482" cy="736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073BE9-E646-4B84-9032-56A67AC57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551" y="111742"/>
            <a:ext cx="1053773" cy="106735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7775708-AE84-404F-BF08-DC750CC50599}"/>
              </a:ext>
            </a:extLst>
          </p:cNvPr>
          <p:cNvSpPr txBox="1">
            <a:spLocks/>
          </p:cNvSpPr>
          <p:nvPr/>
        </p:nvSpPr>
        <p:spPr>
          <a:xfrm>
            <a:off x="4607579" y="4826859"/>
            <a:ext cx="2893713" cy="4260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Assets Drive Businesses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2B31E7A-4695-4ED9-843E-80A94783F593}"/>
              </a:ext>
            </a:extLst>
          </p:cNvPr>
          <p:cNvSpPr txBox="1">
            <a:spLocks/>
          </p:cNvSpPr>
          <p:nvPr/>
        </p:nvSpPr>
        <p:spPr>
          <a:xfrm>
            <a:off x="1270663" y="3579746"/>
            <a:ext cx="10030771" cy="7364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Courier New" panose="02070309020205020404" pitchFamily="49" charset="0"/>
              <a:buChar char="o"/>
            </a:pP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0129E6-992A-4003-B2C4-D31DF9E247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69" y="3579746"/>
            <a:ext cx="2211286" cy="16831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35D429-E717-40A2-AA12-5A1BD76201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695" y="1411546"/>
            <a:ext cx="2849056" cy="25324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3DBE78-D4F2-4098-8627-EAC906C4B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958" y="3462212"/>
            <a:ext cx="2028096" cy="202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0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C0D47E-7E35-4260-86D2-9670A42B103B}"/>
              </a:ext>
            </a:extLst>
          </p:cNvPr>
          <p:cNvSpPr/>
          <p:nvPr/>
        </p:nvSpPr>
        <p:spPr>
          <a:xfrm>
            <a:off x="743775" y="1280007"/>
            <a:ext cx="10201619" cy="4297983"/>
          </a:xfrm>
          <a:prstGeom prst="rect">
            <a:avLst/>
          </a:prstGeom>
          <a:solidFill>
            <a:schemeClr val="accent2">
              <a:alpha val="84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F7E6C7-D729-4FED-865D-A633337A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666" y="1595093"/>
            <a:ext cx="10030771" cy="736472"/>
          </a:xfrm>
        </p:spPr>
        <p:txBody>
          <a:bodyPr>
            <a:normAutofit/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bg1"/>
                </a:solidFill>
              </a:rPr>
              <a:t>What is an Asset?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1F9226-90AD-4B09-9A40-676011388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02" y="139366"/>
            <a:ext cx="4268482" cy="736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073BE9-E646-4B84-9032-56A67AC57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551" y="111742"/>
            <a:ext cx="1053773" cy="106735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7775708-AE84-404F-BF08-DC750CC50599}"/>
              </a:ext>
            </a:extLst>
          </p:cNvPr>
          <p:cNvSpPr txBox="1">
            <a:spLocks/>
          </p:cNvSpPr>
          <p:nvPr/>
        </p:nvSpPr>
        <p:spPr>
          <a:xfrm>
            <a:off x="1270663" y="2438362"/>
            <a:ext cx="10030771" cy="7364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An asset is anything that has current or future economic value to a business.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2B31E7A-4695-4ED9-843E-80A94783F593}"/>
              </a:ext>
            </a:extLst>
          </p:cNvPr>
          <p:cNvSpPr txBox="1">
            <a:spLocks/>
          </p:cNvSpPr>
          <p:nvPr/>
        </p:nvSpPr>
        <p:spPr>
          <a:xfrm>
            <a:off x="1270663" y="3579746"/>
            <a:ext cx="10030771" cy="7364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Courier New" panose="02070309020205020404" pitchFamily="49" charset="0"/>
              <a:buChar char="o"/>
            </a:pP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88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C0D47E-7E35-4260-86D2-9670A42B103B}"/>
              </a:ext>
            </a:extLst>
          </p:cNvPr>
          <p:cNvSpPr/>
          <p:nvPr/>
        </p:nvSpPr>
        <p:spPr>
          <a:xfrm>
            <a:off x="743775" y="1280007"/>
            <a:ext cx="10201619" cy="4297983"/>
          </a:xfrm>
          <a:prstGeom prst="rect">
            <a:avLst/>
          </a:prstGeom>
          <a:solidFill>
            <a:schemeClr val="accent2">
              <a:alpha val="84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F7E6C7-D729-4FED-865D-A633337A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666" y="1595093"/>
            <a:ext cx="10030771" cy="736472"/>
          </a:xfrm>
        </p:spPr>
        <p:txBody>
          <a:bodyPr>
            <a:normAutofit/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bg1"/>
                </a:solidFill>
              </a:rPr>
              <a:t>What is Asset Management ?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1F9226-90AD-4B09-9A40-676011388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02" y="139366"/>
            <a:ext cx="4268482" cy="736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073BE9-E646-4B84-9032-56A67AC57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551" y="111742"/>
            <a:ext cx="1053773" cy="106735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7775708-AE84-404F-BF08-DC750CC50599}"/>
              </a:ext>
            </a:extLst>
          </p:cNvPr>
          <p:cNvSpPr txBox="1">
            <a:spLocks/>
          </p:cNvSpPr>
          <p:nvPr/>
        </p:nvSpPr>
        <p:spPr>
          <a:xfrm>
            <a:off x="1270663" y="2438362"/>
            <a:ext cx="10030771" cy="1299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Asset management is a systematic process of acquiring, </a:t>
            </a:r>
          </a:p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maintaining, enhancing, and disposing of assets in the most cost-efﬁcient manner.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2B31E7A-4695-4ED9-843E-80A94783F593}"/>
              </a:ext>
            </a:extLst>
          </p:cNvPr>
          <p:cNvSpPr txBox="1">
            <a:spLocks/>
          </p:cNvSpPr>
          <p:nvPr/>
        </p:nvSpPr>
        <p:spPr>
          <a:xfrm>
            <a:off x="1270663" y="3579746"/>
            <a:ext cx="10030771" cy="7364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Courier New" panose="02070309020205020404" pitchFamily="49" charset="0"/>
              <a:buChar char="o"/>
            </a:pP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C957E0B-22E8-4A28-B450-2F6DF9EF23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57" y="3611658"/>
            <a:ext cx="1845944" cy="184594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9B1A451-9179-489D-8066-BC33E8272D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342" y="3688472"/>
            <a:ext cx="2016234" cy="174807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6B50D55-CD2F-41BA-997D-0B0DA81F29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576" y="3838521"/>
            <a:ext cx="2183493" cy="169893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C50761F-D28D-4972-8DBC-ABD1BBD4FD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330" y="3761465"/>
            <a:ext cx="1895139" cy="171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0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8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C0D47E-7E35-4260-86D2-9670A42B103B}"/>
              </a:ext>
            </a:extLst>
          </p:cNvPr>
          <p:cNvSpPr/>
          <p:nvPr/>
        </p:nvSpPr>
        <p:spPr>
          <a:xfrm>
            <a:off x="743775" y="1280007"/>
            <a:ext cx="10201619" cy="4823613"/>
          </a:xfrm>
          <a:prstGeom prst="rect">
            <a:avLst/>
          </a:prstGeom>
          <a:solidFill>
            <a:schemeClr val="accent2">
              <a:alpha val="84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1F9226-90AD-4B09-9A40-676011388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02" y="139366"/>
            <a:ext cx="4268482" cy="736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073BE9-E646-4B84-9032-56A67AC57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551" y="111742"/>
            <a:ext cx="1053773" cy="106735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56389232-5383-42F5-9932-6B6103AAF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468" y="1414702"/>
            <a:ext cx="8596312" cy="73647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Asset Management Life Cycle</a:t>
            </a:r>
            <a:endParaRPr lang="en-US" sz="28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46A2145-0FC4-4FAA-B54E-3FF3373D61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783" y="1955386"/>
            <a:ext cx="6228433" cy="414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4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C0D47E-7E35-4260-86D2-9670A42B103B}"/>
              </a:ext>
            </a:extLst>
          </p:cNvPr>
          <p:cNvSpPr/>
          <p:nvPr/>
        </p:nvSpPr>
        <p:spPr>
          <a:xfrm>
            <a:off x="743775" y="1280007"/>
            <a:ext cx="10201619" cy="4297983"/>
          </a:xfrm>
          <a:prstGeom prst="rect">
            <a:avLst/>
          </a:prstGeom>
          <a:solidFill>
            <a:schemeClr val="accent2">
              <a:alpha val="84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F7E6C7-D729-4FED-865D-A633337A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666" y="2167967"/>
            <a:ext cx="10030771" cy="736472"/>
          </a:xfrm>
        </p:spPr>
        <p:txBody>
          <a:bodyPr>
            <a:normAutofit/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1"/>
                </a:solidFill>
              </a:rPr>
              <a:t>What is Asset Management ?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1F9226-90AD-4B09-9A40-676011388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02" y="139366"/>
            <a:ext cx="4268482" cy="736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073BE9-E646-4B84-9032-56A67AC57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551" y="111742"/>
            <a:ext cx="1053773" cy="106735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7775708-AE84-404F-BF08-DC750CC50599}"/>
              </a:ext>
            </a:extLst>
          </p:cNvPr>
          <p:cNvSpPr txBox="1">
            <a:spLocks/>
          </p:cNvSpPr>
          <p:nvPr/>
        </p:nvSpPr>
        <p:spPr>
          <a:xfrm>
            <a:off x="1270663" y="2656906"/>
            <a:ext cx="10030771" cy="7364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Types of Asset Management.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AF2CB7A-13F8-49A0-9FBD-7D7C87FB964D}"/>
              </a:ext>
            </a:extLst>
          </p:cNvPr>
          <p:cNvSpPr txBox="1">
            <a:spLocks/>
          </p:cNvSpPr>
          <p:nvPr/>
        </p:nvSpPr>
        <p:spPr>
          <a:xfrm>
            <a:off x="1270663" y="3185599"/>
            <a:ext cx="10030771" cy="12459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Development of a strategic Asset Management Plan.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60526F6-F661-4D46-955D-182A46354A08}"/>
              </a:ext>
            </a:extLst>
          </p:cNvPr>
          <p:cNvSpPr txBox="1">
            <a:spLocks/>
          </p:cNvSpPr>
          <p:nvPr/>
        </p:nvSpPr>
        <p:spPr>
          <a:xfrm>
            <a:off x="1270663" y="3668593"/>
            <a:ext cx="10030771" cy="7364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Importance of Asset Management.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2B31E7A-4695-4ED9-843E-80A94783F593}"/>
              </a:ext>
            </a:extLst>
          </p:cNvPr>
          <p:cNvSpPr txBox="1">
            <a:spLocks/>
          </p:cNvSpPr>
          <p:nvPr/>
        </p:nvSpPr>
        <p:spPr>
          <a:xfrm>
            <a:off x="1270663" y="4152620"/>
            <a:ext cx="10030771" cy="7364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Benefits of Automating Asset Management.</a:t>
            </a:r>
            <a:br>
              <a:rPr lang="en-US" sz="2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E964BA2-6AA5-42D3-B8FF-3261C2635319}"/>
              </a:ext>
            </a:extLst>
          </p:cNvPr>
          <p:cNvSpPr txBox="1">
            <a:spLocks/>
          </p:cNvSpPr>
          <p:nvPr/>
        </p:nvSpPr>
        <p:spPr>
          <a:xfrm>
            <a:off x="1270662" y="4670300"/>
            <a:ext cx="10030771" cy="7364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marR="0" indent="-5715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AEGES Asset Management System.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BB5EC54-C7F9-47D4-BCAD-207BD253DBED}"/>
              </a:ext>
            </a:extLst>
          </p:cNvPr>
          <p:cNvSpPr txBox="1">
            <a:spLocks/>
          </p:cNvSpPr>
          <p:nvPr/>
        </p:nvSpPr>
        <p:spPr>
          <a:xfrm>
            <a:off x="1279845" y="1383934"/>
            <a:ext cx="10030771" cy="7364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</a:rPr>
              <a:t>TOPICS FOR DISCUSSION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0759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6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C0D47E-7E35-4260-86D2-9670A42B103B}"/>
              </a:ext>
            </a:extLst>
          </p:cNvPr>
          <p:cNvSpPr/>
          <p:nvPr/>
        </p:nvSpPr>
        <p:spPr>
          <a:xfrm>
            <a:off x="743775" y="1280007"/>
            <a:ext cx="10201619" cy="4823613"/>
          </a:xfrm>
          <a:prstGeom prst="rect">
            <a:avLst/>
          </a:prstGeom>
          <a:solidFill>
            <a:schemeClr val="accent2">
              <a:alpha val="84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F7E6C7-D729-4FED-865D-A633337A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666" y="1595093"/>
            <a:ext cx="10030771" cy="736472"/>
          </a:xfrm>
        </p:spPr>
        <p:txBody>
          <a:bodyPr>
            <a:normAutofit/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bg1"/>
                </a:solidFill>
              </a:rPr>
              <a:t>Asset can be Classified into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1F9226-90AD-4B09-9A40-676011388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02" y="139366"/>
            <a:ext cx="4268482" cy="736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073BE9-E646-4B84-9032-56A67AC57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551" y="111742"/>
            <a:ext cx="1053773" cy="106735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B727333-AB3F-4F42-81AF-F35C0FEACA4C}"/>
              </a:ext>
            </a:extLst>
          </p:cNvPr>
          <p:cNvSpPr txBox="1">
            <a:spLocks/>
          </p:cNvSpPr>
          <p:nvPr/>
        </p:nvSpPr>
        <p:spPr>
          <a:xfrm>
            <a:off x="1270663" y="2438361"/>
            <a:ext cx="10030771" cy="8117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FF00"/>
                </a:solidFill>
                <a:latin typeface="+mn-lt"/>
              </a:rPr>
              <a:t>Convertibility: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Classifying assets based on how easy it is to </a:t>
            </a:r>
          </a:p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   convert them into cash.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D21D37E-96F5-42A5-A947-25B40B92286F}"/>
              </a:ext>
            </a:extLst>
          </p:cNvPr>
          <p:cNvSpPr txBox="1">
            <a:spLocks/>
          </p:cNvSpPr>
          <p:nvPr/>
        </p:nvSpPr>
        <p:spPr>
          <a:xfrm>
            <a:off x="1270663" y="3238385"/>
            <a:ext cx="10030771" cy="8117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FF00"/>
                </a:solidFill>
                <a:latin typeface="+mn-lt"/>
              </a:rPr>
              <a:t>Physical Existence: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Classifying assets based on their physical existence (in other words, tangible vs. intangible assets)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03F3A2E-ED5D-4199-BA96-1F2454E9D941}"/>
              </a:ext>
            </a:extLst>
          </p:cNvPr>
          <p:cNvSpPr txBox="1">
            <a:spLocks/>
          </p:cNvSpPr>
          <p:nvPr/>
        </p:nvSpPr>
        <p:spPr>
          <a:xfrm>
            <a:off x="1270663" y="3997527"/>
            <a:ext cx="10030771" cy="8117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FF00"/>
                </a:solidFill>
                <a:latin typeface="+mn-lt"/>
              </a:rPr>
              <a:t> Usage: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Classifying assets based on their business operation usage/purpose.</a:t>
            </a:r>
          </a:p>
        </p:txBody>
      </p:sp>
    </p:spTree>
    <p:extLst>
      <p:ext uri="{BB962C8B-B14F-4D97-AF65-F5344CB8AC3E}">
        <p14:creationId xmlns:p14="http://schemas.microsoft.com/office/powerpoint/2010/main" val="194666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10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5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73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3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31" tmFilter="0, 0; 0.125,0.2665; 0.25,0.4; 0.375,0.465; 0.5,0.5;  0.625,0.535; 0.75,0.6; 0.875,0.7335; 1,1">
                                          <p:stCondLst>
                                            <p:cond delay="6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15" tmFilter="0, 0; 0.125,0.2665; 0.25,0.4; 0.375,0.465; 0.5,0.5;  0.625,0.535; 0.75,0.6; 0.875,0.7335; 1,1">
                                          <p:stCondLst>
                                            <p:cond delay="125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tmFilter="0, 0; 0.125,0.2665; 0.25,0.4; 0.375,0.465; 0.5,0.5;  0.625,0.535; 0.75,0.6; 0.875,0.7335; 1,1">
                                          <p:stCondLst>
                                            <p:cond delay="157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5">
                                          <p:stCondLst>
                                            <p:cond delay="6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58" decel="50000">
                                          <p:stCondLst>
                                            <p:cond delay="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5">
                                          <p:stCondLst>
                                            <p:cond delay="12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58" decel="50000">
                                          <p:stCondLst>
                                            <p:cond delay="127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5">
                                          <p:stCondLst>
                                            <p:cond delay="156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58" decel="50000">
                                          <p:stCondLst>
                                            <p:cond delay="158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5">
                                          <p:stCondLst>
                                            <p:cond delay="171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58" decel="50000">
                                          <p:stCondLst>
                                            <p:cond delay="17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C0D47E-7E35-4260-86D2-9670A42B103B}"/>
              </a:ext>
            </a:extLst>
          </p:cNvPr>
          <p:cNvSpPr/>
          <p:nvPr/>
        </p:nvSpPr>
        <p:spPr>
          <a:xfrm>
            <a:off x="743775" y="1280007"/>
            <a:ext cx="10201619" cy="4823613"/>
          </a:xfrm>
          <a:prstGeom prst="rect">
            <a:avLst/>
          </a:prstGeom>
          <a:solidFill>
            <a:schemeClr val="accent2">
              <a:alpha val="84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F7E6C7-D729-4FED-865D-A633337A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666" y="1595093"/>
            <a:ext cx="10030771" cy="736472"/>
          </a:xfrm>
        </p:spPr>
        <p:txBody>
          <a:bodyPr>
            <a:normAutofit/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bg1"/>
                </a:solidFill>
              </a:rPr>
              <a:t>Asset can be Classified into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1F9226-90AD-4B09-9A40-676011388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02" y="139366"/>
            <a:ext cx="4268482" cy="736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073BE9-E646-4B84-9032-56A67AC57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551" y="111742"/>
            <a:ext cx="1053773" cy="10673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BBD48DD-32DD-4CED-8E7A-92DF35B9C4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554" y="2139171"/>
            <a:ext cx="6732891" cy="406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78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C0D47E-7E35-4260-86D2-9670A42B103B}"/>
              </a:ext>
            </a:extLst>
          </p:cNvPr>
          <p:cNvSpPr/>
          <p:nvPr/>
        </p:nvSpPr>
        <p:spPr>
          <a:xfrm>
            <a:off x="743775" y="1280007"/>
            <a:ext cx="10201619" cy="4823613"/>
          </a:xfrm>
          <a:prstGeom prst="rect">
            <a:avLst/>
          </a:prstGeom>
          <a:solidFill>
            <a:schemeClr val="accent2">
              <a:alpha val="84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F7E6C7-D729-4FED-865D-A633337A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666" y="1595093"/>
            <a:ext cx="10030771" cy="736472"/>
          </a:xfrm>
        </p:spPr>
        <p:txBody>
          <a:bodyPr>
            <a:normAutofit/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bg1"/>
                </a:solidFill>
              </a:rPr>
              <a:t>TYPES OF ASSET MANAGEMENT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1F9226-90AD-4B09-9A40-676011388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02" y="139366"/>
            <a:ext cx="4268482" cy="736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073BE9-E646-4B84-9032-56A67AC57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551" y="111742"/>
            <a:ext cx="1053773" cy="106735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B727333-AB3F-4F42-81AF-F35C0FEACA4C}"/>
              </a:ext>
            </a:extLst>
          </p:cNvPr>
          <p:cNvSpPr txBox="1">
            <a:spLocks/>
          </p:cNvSpPr>
          <p:nvPr/>
        </p:nvSpPr>
        <p:spPr>
          <a:xfrm>
            <a:off x="1270663" y="2438362"/>
            <a:ext cx="10030771" cy="4567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FF00"/>
                </a:solidFill>
                <a:latin typeface="+mn-lt"/>
              </a:rPr>
              <a:t>Physical Asset Management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D21D37E-96F5-42A5-A947-25B40B92286F}"/>
              </a:ext>
            </a:extLst>
          </p:cNvPr>
          <p:cNvSpPr txBox="1">
            <a:spLocks/>
          </p:cNvSpPr>
          <p:nvPr/>
        </p:nvSpPr>
        <p:spPr>
          <a:xfrm>
            <a:off x="1270663" y="3238385"/>
            <a:ext cx="10030771" cy="4159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FF00"/>
                </a:solidFill>
                <a:latin typeface="+mn-lt"/>
              </a:rPr>
              <a:t>Financial Asset Management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03F3A2E-ED5D-4199-BA96-1F2454E9D941}"/>
              </a:ext>
            </a:extLst>
          </p:cNvPr>
          <p:cNvSpPr txBox="1">
            <a:spLocks/>
          </p:cNvSpPr>
          <p:nvPr/>
        </p:nvSpPr>
        <p:spPr>
          <a:xfrm>
            <a:off x="1270663" y="3997527"/>
            <a:ext cx="10030771" cy="5127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FF00"/>
                </a:solidFill>
                <a:latin typeface="+mn-lt"/>
              </a:rPr>
              <a:t> Contractual Asset Management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840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10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5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73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3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31" tmFilter="0, 0; 0.125,0.2665; 0.25,0.4; 0.375,0.465; 0.5,0.5;  0.625,0.535; 0.75,0.6; 0.875,0.7335; 1,1">
                                          <p:stCondLst>
                                            <p:cond delay="6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15" tmFilter="0, 0; 0.125,0.2665; 0.25,0.4; 0.375,0.465; 0.5,0.5;  0.625,0.535; 0.75,0.6; 0.875,0.7335; 1,1">
                                          <p:stCondLst>
                                            <p:cond delay="125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tmFilter="0, 0; 0.125,0.2665; 0.25,0.4; 0.375,0.465; 0.5,0.5;  0.625,0.535; 0.75,0.6; 0.875,0.7335; 1,1">
                                          <p:stCondLst>
                                            <p:cond delay="157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5">
                                          <p:stCondLst>
                                            <p:cond delay="6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58" decel="50000">
                                          <p:stCondLst>
                                            <p:cond delay="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5">
                                          <p:stCondLst>
                                            <p:cond delay="12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58" decel="50000">
                                          <p:stCondLst>
                                            <p:cond delay="127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5">
                                          <p:stCondLst>
                                            <p:cond delay="156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58" decel="50000">
                                          <p:stCondLst>
                                            <p:cond delay="158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5">
                                          <p:stCondLst>
                                            <p:cond delay="171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58" decel="50000">
                                          <p:stCondLst>
                                            <p:cond delay="17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1026</TotalTime>
  <Words>539</Words>
  <Application>Microsoft Office PowerPoint</Application>
  <PresentationFormat>Widescreen</PresentationFormat>
  <Paragraphs>77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BankGothic Md BT</vt:lpstr>
      <vt:lpstr>Calibri</vt:lpstr>
      <vt:lpstr>Cooper Blk BT</vt:lpstr>
      <vt:lpstr>Courier New</vt:lpstr>
      <vt:lpstr>Trebuchet MS</vt:lpstr>
      <vt:lpstr>Wingdings</vt:lpstr>
      <vt:lpstr>Wingdings 3</vt:lpstr>
      <vt:lpstr>Facet</vt:lpstr>
      <vt:lpstr>AEGES</vt:lpstr>
      <vt:lpstr>Assets Management Summary</vt:lpstr>
      <vt:lpstr>What is an Asset?</vt:lpstr>
      <vt:lpstr>What is Asset Management ?</vt:lpstr>
      <vt:lpstr>Asset Management Life Cycle</vt:lpstr>
      <vt:lpstr>What is Asset Management ?</vt:lpstr>
      <vt:lpstr>Asset can be Classified into</vt:lpstr>
      <vt:lpstr>Asset can be Classified into</vt:lpstr>
      <vt:lpstr>TYPES OF ASSET MANAGEMENT</vt:lpstr>
      <vt:lpstr>TYPES OF ASSET MANAGEMENT</vt:lpstr>
      <vt:lpstr>Physical Assets Management</vt:lpstr>
      <vt:lpstr>Financial Assets Management</vt:lpstr>
      <vt:lpstr>Contractual Asset Management</vt:lpstr>
      <vt:lpstr>Development of a Strategic Asset Management Plan</vt:lpstr>
      <vt:lpstr>PowerPoint Presentation</vt:lpstr>
      <vt:lpstr>PowerPoint Presentation</vt:lpstr>
      <vt:lpstr>PowerPoint Presentation</vt:lpstr>
      <vt:lpstr>Enables a firm to account for all of its assets</vt:lpstr>
      <vt:lpstr>Save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it vendor</dc:creator>
  <cp:lastModifiedBy>Chuks Egonte</cp:lastModifiedBy>
  <cp:revision>42</cp:revision>
  <dcterms:created xsi:type="dcterms:W3CDTF">2022-12-06T09:10:32Z</dcterms:created>
  <dcterms:modified xsi:type="dcterms:W3CDTF">2023-12-04T11:34:26Z</dcterms:modified>
</cp:coreProperties>
</file>